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BEAD88"/>
    <a:srgbClr val="660000"/>
    <a:srgbClr val="1D4C1E"/>
    <a:srgbClr val="5183A0"/>
    <a:srgbClr val="1B323A"/>
    <a:srgbClr val="C7CCCD"/>
    <a:srgbClr val="F1F2F3"/>
    <a:srgbClr val="16262C"/>
    <a:srgbClr val="B7B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95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1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8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1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DBD32-A230-4F5D-A8A2-C70A9532B86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72F9-4747-402D-9DCD-C87171658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0BC9D3F7-6245-EE52-7B15-66D559C5D0D5}"/>
              </a:ext>
            </a:extLst>
          </p:cNvPr>
          <p:cNvSpPr txBox="1"/>
          <p:nvPr/>
        </p:nvSpPr>
        <p:spPr>
          <a:xfrm>
            <a:off x="-9899" y="14692965"/>
            <a:ext cx="12811499" cy="4262705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914400" tIns="182880" rIns="914400" bIns="914400" rtlCol="0">
            <a:spAutoFit/>
          </a:bodyPr>
          <a:lstStyle/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You are free to rearrange the partitions as you would like with different section headings, images, tables, etc.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Upload a PDF version of your final presentation here: https</a:t>
            </a:r>
            <a:r>
              <a:rPr lang="en-US" sz="4000" dirty="0"/>
              <a:t>://ieee-wptce.org/author-submission/</a:t>
            </a:r>
            <a:endParaRPr lang="en-US" sz="40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973C9EF-8262-BDB3-7EE9-60498D0415BC}"/>
              </a:ext>
            </a:extLst>
          </p:cNvPr>
          <p:cNvSpPr txBox="1"/>
          <p:nvPr/>
        </p:nvSpPr>
        <p:spPr>
          <a:xfrm>
            <a:off x="-1" y="13601738"/>
            <a:ext cx="25593303" cy="97692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274320" tIns="182880" rIns="274320" bIns="18288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 smtClean="0"/>
              <a:t>Section Title</a:t>
            </a:r>
            <a:endParaRPr lang="en-US" sz="395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81F7E8-EEA0-4A73-90CA-79D73B6BE5B0}"/>
              </a:ext>
            </a:extLst>
          </p:cNvPr>
          <p:cNvSpPr/>
          <p:nvPr/>
        </p:nvSpPr>
        <p:spPr>
          <a:xfrm>
            <a:off x="7850124" y="0"/>
            <a:ext cx="30554677" cy="43694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16">
              <a:solidFill>
                <a:srgbClr val="1B323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32F420-5F0A-4284-8007-349CB66237B7}"/>
              </a:ext>
            </a:extLst>
          </p:cNvPr>
          <p:cNvSpPr txBox="1"/>
          <p:nvPr/>
        </p:nvSpPr>
        <p:spPr>
          <a:xfrm>
            <a:off x="7850122" y="877121"/>
            <a:ext cx="30554677" cy="2359364"/>
          </a:xfrm>
          <a:prstGeom prst="rect">
            <a:avLst/>
          </a:prstGeom>
          <a:noFill/>
        </p:spPr>
        <p:txBody>
          <a:bodyPr wrap="square" lIns="1371600" tIns="182880" rIns="1371600" bIns="18288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rgbClr val="F1F2F3"/>
                </a:solidFill>
                <a:latin typeface="Open Sans" panose="020B0606030504020204"/>
              </a:rPr>
              <a:t>Title That Can Extend To Two Lines If Necessary. See How Long This Title Can Be. But One Line Looks Good, Too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5C498F-3F5F-4A26-BFAD-BD90E6367EE0}"/>
              </a:ext>
            </a:extLst>
          </p:cNvPr>
          <p:cNvSpPr txBox="1"/>
          <p:nvPr/>
        </p:nvSpPr>
        <p:spPr>
          <a:xfrm>
            <a:off x="7850123" y="3097106"/>
            <a:ext cx="30554676" cy="1200329"/>
          </a:xfrm>
          <a:prstGeom prst="rect">
            <a:avLst/>
          </a:prstGeom>
          <a:noFill/>
        </p:spPr>
        <p:txBody>
          <a:bodyPr wrap="square" lIns="457200" rIns="457200" rtlCol="0">
            <a:spAutoFit/>
          </a:bodyPr>
          <a:lstStyle/>
          <a:p>
            <a:pPr algn="ctr"/>
            <a:r>
              <a:rPr lang="sv-SE" sz="3600" b="1" dirty="0">
                <a:solidFill>
                  <a:srgbClr val="F1F2F3"/>
                </a:solidFill>
                <a:latin typeface="Open Sans" panose="020B0606030504020204"/>
              </a:rPr>
              <a:t>Authors</a:t>
            </a:r>
          </a:p>
          <a:p>
            <a:pPr algn="ctr"/>
            <a:r>
              <a:rPr lang="sv-SE" sz="3600" dirty="0">
                <a:solidFill>
                  <a:srgbClr val="F1F2F3"/>
                </a:solidFill>
                <a:latin typeface="Open Sans" panose="020B0606030504020204"/>
              </a:rPr>
              <a:t>Affiliation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8700F4-A2A0-4F7C-AF82-A58C254FE135}"/>
              </a:ext>
            </a:extLst>
          </p:cNvPr>
          <p:cNvSpPr/>
          <p:nvPr/>
        </p:nvSpPr>
        <p:spPr>
          <a:xfrm>
            <a:off x="7850120" y="172804"/>
            <a:ext cx="30554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1F2F3"/>
                </a:solidFill>
                <a:latin typeface="Open Sans" panose="020B0606030504020204"/>
              </a:rPr>
              <a:t>IEEE WPTCE </a:t>
            </a:r>
            <a:r>
              <a:rPr lang="en-US" sz="4800" dirty="0">
                <a:solidFill>
                  <a:srgbClr val="F1F2F3"/>
                </a:solidFill>
                <a:latin typeface="Open Sans" panose="020B0606030504020204"/>
              </a:rPr>
              <a:t>2023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E9BC5A5-21B0-7F97-E483-793E0E8E745C}"/>
              </a:ext>
            </a:extLst>
          </p:cNvPr>
          <p:cNvCxnSpPr>
            <a:cxnSpLocks/>
          </p:cNvCxnSpPr>
          <p:nvPr/>
        </p:nvCxnSpPr>
        <p:spPr>
          <a:xfrm flipH="1">
            <a:off x="914400" y="13386811"/>
            <a:ext cx="36576000" cy="0"/>
          </a:xfrm>
          <a:prstGeom prst="line">
            <a:avLst/>
          </a:prstGeom>
          <a:ln w="63500">
            <a:solidFill>
              <a:srgbClr val="BEAD88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4C23B3AE-52E4-0986-DE96-B48A6AF1F43D}"/>
              </a:ext>
            </a:extLst>
          </p:cNvPr>
          <p:cNvSpPr txBox="1"/>
          <p:nvPr/>
        </p:nvSpPr>
        <p:spPr>
          <a:xfrm>
            <a:off x="12801600" y="5486400"/>
            <a:ext cx="25603200" cy="1103005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274320" tIns="182880" rIns="274320" bIns="18288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 smtClean="0"/>
              <a:t>Section Title</a:t>
            </a:r>
          </a:p>
          <a:p>
            <a:pPr algn="ctr">
              <a:spcAft>
                <a:spcPts val="1200"/>
              </a:spcAft>
            </a:pPr>
            <a:endParaRPr lang="en-US" sz="395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CD1879D-FD56-5F3C-81C8-5451AD680B19}"/>
              </a:ext>
            </a:extLst>
          </p:cNvPr>
          <p:cNvSpPr txBox="1"/>
          <p:nvPr/>
        </p:nvSpPr>
        <p:spPr>
          <a:xfrm>
            <a:off x="663146" y="5590674"/>
            <a:ext cx="11830998" cy="730624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274320" tIns="182880" rIns="274320" bIns="18288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 smtClean="0"/>
              <a:t>Introduction</a:t>
            </a:r>
          </a:p>
          <a:p>
            <a:pPr>
              <a:spcAft>
                <a:spcPts val="600"/>
              </a:spcAft>
            </a:pPr>
            <a:r>
              <a:rPr lang="en-US" sz="4000" dirty="0"/>
              <a:t>Here are some general guidelines for your </a:t>
            </a:r>
            <a:r>
              <a:rPr lang="en-US" sz="4000" dirty="0" smtClean="0"/>
              <a:t>poster: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Ensure that the text can be read with ease from at least </a:t>
            </a:r>
            <a:r>
              <a:rPr lang="en-US" sz="4000" dirty="0" smtClean="0"/>
              <a:t>two meters away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Use the text on your poster to effectively communicate the key points about your research. Don’t just copy-paste your whole paper into the poster.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smtClean="0"/>
              <a:t>The maximum allowable size for your poster is 42”x42” (1066mm x 1066mm). You may shrink the dimensions of the poster if required.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4218C2C-FAD7-688B-4D05-8EABB26130D1}"/>
              </a:ext>
            </a:extLst>
          </p:cNvPr>
          <p:cNvSpPr txBox="1"/>
          <p:nvPr/>
        </p:nvSpPr>
        <p:spPr>
          <a:xfrm>
            <a:off x="25603200" y="13601738"/>
            <a:ext cx="12801600" cy="97692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274320" tIns="182880" rIns="274320" bIns="18288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 smtClean="0"/>
              <a:t>Section Title</a:t>
            </a:r>
            <a:endParaRPr lang="en-US" sz="395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D3AF291-DCF8-2657-E2C3-9A9FA6AECA50}"/>
              </a:ext>
            </a:extLst>
          </p:cNvPr>
          <p:cNvSpPr txBox="1"/>
          <p:nvPr/>
        </p:nvSpPr>
        <p:spPr>
          <a:xfrm>
            <a:off x="25603200" y="14692965"/>
            <a:ext cx="12801600" cy="1041823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914400" tIns="182880" rIns="914400" bIns="914400" rtlCol="0">
            <a:spAutoFit/>
          </a:bodyPr>
          <a:lstStyle/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Lorem ipsum dolor sit </a:t>
            </a:r>
            <a:r>
              <a:rPr lang="en-US" sz="4000" dirty="0" err="1"/>
              <a:t>amet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,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sed do </a:t>
            </a:r>
            <a:r>
              <a:rPr lang="en-US" sz="4000" dirty="0" err="1"/>
              <a:t>eiusmod</a:t>
            </a:r>
            <a:r>
              <a:rPr lang="en-US" sz="4000" dirty="0"/>
              <a:t> </a:t>
            </a:r>
            <a:r>
              <a:rPr lang="en-US" sz="4000" dirty="0" err="1"/>
              <a:t>tempor</a:t>
            </a:r>
            <a:r>
              <a:rPr lang="en-US" sz="4000" dirty="0"/>
              <a:t> </a:t>
            </a:r>
            <a:r>
              <a:rPr lang="en-US" sz="4000" dirty="0" err="1"/>
              <a:t>incididunt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labore et dolore magna </a:t>
            </a:r>
            <a:r>
              <a:rPr lang="en-US" sz="4000" dirty="0" err="1"/>
              <a:t>aliqua</a:t>
            </a:r>
            <a:r>
              <a:rPr lang="en-US" sz="4000" dirty="0"/>
              <a:t>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Massa </a:t>
            </a:r>
            <a:r>
              <a:rPr lang="en-US" sz="4000" dirty="0" err="1"/>
              <a:t>tincidunt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pulvinar </a:t>
            </a:r>
            <a:r>
              <a:rPr lang="en-US" sz="4000" dirty="0" err="1"/>
              <a:t>sapien</a:t>
            </a:r>
            <a:r>
              <a:rPr lang="en-US" sz="4000" dirty="0"/>
              <a:t> et ligula </a:t>
            </a:r>
            <a:r>
              <a:rPr lang="en-US" sz="4000" dirty="0" err="1"/>
              <a:t>ullamcorper</a:t>
            </a:r>
            <a:r>
              <a:rPr lang="en-US" sz="4000" dirty="0"/>
              <a:t>. Et </a:t>
            </a:r>
            <a:r>
              <a:rPr lang="en-US" sz="4000" dirty="0" err="1"/>
              <a:t>netus</a:t>
            </a:r>
            <a:r>
              <a:rPr lang="en-US" sz="4000" dirty="0"/>
              <a:t> et </a:t>
            </a:r>
            <a:r>
              <a:rPr lang="en-US" sz="4000" dirty="0" err="1"/>
              <a:t>malesuada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fames ac </a:t>
            </a:r>
            <a:r>
              <a:rPr lang="en-US" sz="4000" dirty="0" err="1"/>
              <a:t>turpis</a:t>
            </a:r>
            <a:r>
              <a:rPr lang="en-US" sz="4000" dirty="0"/>
              <a:t> </a:t>
            </a:r>
            <a:r>
              <a:rPr lang="en-US" sz="4000" dirty="0" err="1"/>
              <a:t>egestas</a:t>
            </a:r>
            <a:r>
              <a:rPr lang="en-US" sz="4000" dirty="0"/>
              <a:t> sed tempus.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err="1"/>
              <a:t>Nullam</a:t>
            </a:r>
            <a:r>
              <a:rPr lang="en-US" sz="4000" dirty="0"/>
              <a:t> non nisi </a:t>
            </a:r>
            <a:r>
              <a:rPr lang="en-US" sz="4000" dirty="0" err="1"/>
              <a:t>est</a:t>
            </a:r>
            <a:r>
              <a:rPr lang="en-US" sz="4000" dirty="0"/>
              <a:t> sit </a:t>
            </a:r>
            <a:r>
              <a:rPr lang="en-US" sz="4000" dirty="0" err="1"/>
              <a:t>amet</a:t>
            </a:r>
            <a:r>
              <a:rPr lang="en-US" sz="4000" dirty="0"/>
              <a:t> </a:t>
            </a:r>
            <a:r>
              <a:rPr lang="en-US" sz="4000" dirty="0" err="1"/>
              <a:t>facilisis</a:t>
            </a:r>
            <a:r>
              <a:rPr lang="en-US" sz="4000" dirty="0"/>
              <a:t>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 err="1"/>
              <a:t>Nibh</a:t>
            </a:r>
            <a:r>
              <a:rPr lang="en-US" sz="4000" dirty="0"/>
              <a:t> sed pulvinar </a:t>
            </a:r>
            <a:r>
              <a:rPr lang="en-US" sz="4000" dirty="0" err="1"/>
              <a:t>proin</a:t>
            </a:r>
            <a:r>
              <a:rPr lang="en-US" sz="4000" dirty="0"/>
              <a:t> gravida </a:t>
            </a:r>
            <a:r>
              <a:rPr lang="en-US" sz="4000" dirty="0" err="1"/>
              <a:t>hendrerit</a:t>
            </a:r>
            <a:r>
              <a:rPr lang="en-US" sz="4000" dirty="0"/>
              <a:t> </a:t>
            </a:r>
            <a:r>
              <a:rPr lang="en-US" sz="4000" dirty="0" err="1"/>
              <a:t>lectus</a:t>
            </a:r>
            <a:r>
              <a:rPr lang="en-US" sz="4000" dirty="0"/>
              <a:t>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Lorem ipsum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sed do </a:t>
            </a:r>
            <a:r>
              <a:rPr lang="en-US" sz="4000" dirty="0" err="1"/>
              <a:t>eiusmod</a:t>
            </a:r>
            <a:r>
              <a:rPr lang="en-US" sz="4000" dirty="0"/>
              <a:t> </a:t>
            </a:r>
            <a:r>
              <a:rPr lang="en-US" sz="4000" dirty="0" err="1"/>
              <a:t>tempor</a:t>
            </a:r>
            <a:r>
              <a:rPr lang="en-US" sz="4000" dirty="0"/>
              <a:t> </a:t>
            </a:r>
            <a:r>
              <a:rPr lang="en-US" sz="4000" dirty="0" err="1"/>
              <a:t>incididunt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labore et dolore magna </a:t>
            </a:r>
            <a:r>
              <a:rPr lang="en-US" sz="4000" dirty="0" err="1"/>
              <a:t>aliqua</a:t>
            </a:r>
            <a:r>
              <a:rPr lang="en-US" sz="4000" dirty="0"/>
              <a:t>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7C2E930-5129-C0FC-B80F-137075A2DC4D}"/>
              </a:ext>
            </a:extLst>
          </p:cNvPr>
          <p:cNvSpPr txBox="1"/>
          <p:nvPr/>
        </p:nvSpPr>
        <p:spPr>
          <a:xfrm>
            <a:off x="0" y="20660218"/>
            <a:ext cx="25603199" cy="97692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274320" tIns="182880" rIns="274320" bIns="182880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5400" b="1" dirty="0" smtClean="0"/>
              <a:t>Section Title</a:t>
            </a:r>
            <a:endParaRPr lang="en-US" sz="395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83B5EA-0DFD-416A-7EE2-30755F9B4944}"/>
              </a:ext>
            </a:extLst>
          </p:cNvPr>
          <p:cNvSpPr txBox="1"/>
          <p:nvPr/>
        </p:nvSpPr>
        <p:spPr>
          <a:xfrm>
            <a:off x="-1" y="21637145"/>
            <a:ext cx="25593303" cy="5032147"/>
          </a:xfrm>
          <a:prstGeom prst="rect">
            <a:avLst/>
          </a:prstGeom>
          <a:noFill/>
          <a:ln w="111125" cap="flat" cmpd="dbl">
            <a:noFill/>
            <a:prstDash val="sysDot"/>
            <a:miter lim="800000"/>
          </a:ln>
        </p:spPr>
        <p:txBody>
          <a:bodyPr wrap="square" lIns="914400" tIns="182880" rIns="914400" bIns="914400" rtlCol="0">
            <a:spAutoFit/>
          </a:bodyPr>
          <a:lstStyle/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Lorem ipsum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, sed do </a:t>
            </a:r>
            <a:r>
              <a:rPr lang="en-US" sz="4000" dirty="0" err="1"/>
              <a:t>eiusmod</a:t>
            </a:r>
            <a:r>
              <a:rPr lang="en-US" sz="4000" dirty="0"/>
              <a:t> </a:t>
            </a:r>
            <a:r>
              <a:rPr lang="en-US" sz="4000" dirty="0" err="1"/>
              <a:t>tempor</a:t>
            </a:r>
            <a:r>
              <a:rPr lang="en-US" sz="4000" dirty="0"/>
              <a:t> </a:t>
            </a:r>
            <a:r>
              <a:rPr lang="en-US" sz="4000" dirty="0" err="1"/>
              <a:t>incididunt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labore et dolore magna </a:t>
            </a:r>
            <a:r>
              <a:rPr lang="en-US" sz="4000" dirty="0" err="1"/>
              <a:t>aliqua</a:t>
            </a:r>
            <a:r>
              <a:rPr lang="en-US" sz="4000" dirty="0"/>
              <a:t>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Massa </a:t>
            </a:r>
            <a:r>
              <a:rPr lang="en-US" sz="4000" dirty="0" err="1"/>
              <a:t>tincidunt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r>
              <a:rPr lang="en-US" sz="4000" dirty="0"/>
              <a:t> pulvinar </a:t>
            </a:r>
            <a:r>
              <a:rPr lang="en-US" sz="4000" dirty="0" err="1"/>
              <a:t>sapien</a:t>
            </a:r>
            <a:r>
              <a:rPr lang="en-US" sz="4000" dirty="0"/>
              <a:t> et ligula </a:t>
            </a:r>
            <a:r>
              <a:rPr lang="en-US" sz="4000" dirty="0" err="1"/>
              <a:t>ullamcorper</a:t>
            </a:r>
            <a:r>
              <a:rPr lang="en-US" sz="4000" dirty="0"/>
              <a:t>. Et </a:t>
            </a:r>
            <a:r>
              <a:rPr lang="en-US" sz="4000" dirty="0" err="1"/>
              <a:t>netus</a:t>
            </a:r>
            <a:r>
              <a:rPr lang="en-US" sz="4000" dirty="0"/>
              <a:t> et </a:t>
            </a:r>
            <a:r>
              <a:rPr lang="en-US" sz="4000" dirty="0" err="1"/>
              <a:t>malesuada</a:t>
            </a:r>
            <a:r>
              <a:rPr lang="en-US" sz="4000" dirty="0"/>
              <a:t> fames ac </a:t>
            </a:r>
            <a:r>
              <a:rPr lang="en-US" sz="4000" dirty="0" err="1"/>
              <a:t>turpis</a:t>
            </a:r>
            <a:r>
              <a:rPr lang="en-US" sz="4000" dirty="0"/>
              <a:t> </a:t>
            </a:r>
            <a:r>
              <a:rPr lang="en-US" sz="4000" dirty="0" err="1"/>
              <a:t>egestas</a:t>
            </a:r>
            <a:r>
              <a:rPr lang="en-US" sz="4000" dirty="0"/>
              <a:t> sed tempus. </a:t>
            </a:r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307924" indent="-307924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E6392BC-AB7D-B82D-B7FD-66089661B061}"/>
              </a:ext>
            </a:extLst>
          </p:cNvPr>
          <p:cNvCxnSpPr>
            <a:cxnSpLocks/>
          </p:cNvCxnSpPr>
          <p:nvPr/>
        </p:nvCxnSpPr>
        <p:spPr>
          <a:xfrm>
            <a:off x="25603200" y="14301216"/>
            <a:ext cx="0" cy="21360384"/>
          </a:xfrm>
          <a:prstGeom prst="line">
            <a:avLst/>
          </a:prstGeom>
          <a:ln w="63500">
            <a:solidFill>
              <a:srgbClr val="BEAD88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F6EA105-0BCC-FA63-1D59-FE7F53D8A177}"/>
              </a:ext>
            </a:extLst>
          </p:cNvPr>
          <p:cNvCxnSpPr>
            <a:cxnSpLocks/>
          </p:cNvCxnSpPr>
          <p:nvPr/>
        </p:nvCxnSpPr>
        <p:spPr>
          <a:xfrm>
            <a:off x="12801600" y="5559552"/>
            <a:ext cx="0" cy="7235415"/>
          </a:xfrm>
          <a:prstGeom prst="line">
            <a:avLst/>
          </a:prstGeom>
          <a:ln w="63500">
            <a:solidFill>
              <a:srgbClr val="BEAD88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6A67C16-3FF6-822E-8256-CDD9A5240731}"/>
              </a:ext>
            </a:extLst>
          </p:cNvPr>
          <p:cNvCxnSpPr>
            <a:cxnSpLocks/>
          </p:cNvCxnSpPr>
          <p:nvPr/>
        </p:nvCxnSpPr>
        <p:spPr>
          <a:xfrm flipH="1">
            <a:off x="914400" y="19683291"/>
            <a:ext cx="23774400" cy="0"/>
          </a:xfrm>
          <a:prstGeom prst="line">
            <a:avLst/>
          </a:prstGeom>
          <a:ln w="63500">
            <a:solidFill>
              <a:srgbClr val="BEAD88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0" y="36575944"/>
            <a:ext cx="38404800" cy="1828856"/>
            <a:chOff x="0" y="36575944"/>
            <a:chExt cx="38404800" cy="182885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0AE2F1-DFCA-48D6-A8B4-D010F203DF94}"/>
                </a:ext>
              </a:extLst>
            </p:cNvPr>
            <p:cNvSpPr/>
            <p:nvPr/>
          </p:nvSpPr>
          <p:spPr>
            <a:xfrm>
              <a:off x="0" y="36576000"/>
              <a:ext cx="38404800" cy="18288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16"/>
            </a:p>
          </p:txBody>
        </p:sp>
        <p:pic>
          <p:nvPicPr>
            <p:cNvPr id="3" name="Picture 2" descr="A picture containing symbol, logo, font, graphics&#10;&#10;Description automatically generated">
              <a:extLst>
                <a:ext uri="{FF2B5EF4-FFF2-40B4-BE49-F238E27FC236}">
                  <a16:creationId xmlns:a16="http://schemas.microsoft.com/office/drawing/2014/main" id="{A2E62C35-6835-5844-498B-9EC95D5CF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1C255C"/>
                </a:clrFrom>
                <a:clrTo>
                  <a:srgbClr val="1C255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750" y="36576000"/>
              <a:ext cx="5479560" cy="1828800"/>
            </a:xfrm>
            <a:prstGeom prst="rect">
              <a:avLst/>
            </a:prstGeom>
          </p:spPr>
        </p:pic>
        <p:pic>
          <p:nvPicPr>
            <p:cNvPr id="9" name="Picture 8" descr="A white logo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D330D60F-4A02-46DF-F56B-9E2DE6A3AE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48"/>
            <a:stretch/>
          </p:blipFill>
          <p:spPr>
            <a:xfrm>
              <a:off x="7850124" y="36575944"/>
              <a:ext cx="2825906" cy="1828855"/>
            </a:xfrm>
            <a:prstGeom prst="rect">
              <a:avLst/>
            </a:prstGeom>
          </p:spPr>
        </p:pic>
        <p:pic>
          <p:nvPicPr>
            <p:cNvPr id="19" name="Picture 18" descr="A red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D68E2208-5FC2-C84A-5ADF-E52E52B79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4144" y="36777199"/>
              <a:ext cx="1275569" cy="1485955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9615353" y="36756058"/>
              <a:ext cx="18553469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4800" b="1" dirty="0">
                  <a:solidFill>
                    <a:srgbClr val="FFD966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June 4-8, 2023, San Diego, CA</a:t>
              </a:r>
            </a:p>
            <a:p>
              <a:pPr lvl="0" algn="r">
                <a:defRPr/>
              </a:pPr>
              <a:r>
                <a:rPr lang="en-US" sz="4800" b="1" dirty="0" smtClean="0">
                  <a:solidFill>
                    <a:srgbClr val="FFD966"/>
                  </a:solidFill>
                  <a:latin typeface="Open Sans"/>
                  <a:ea typeface="Open Sans"/>
                  <a:cs typeface="Open Sans"/>
                </a:rPr>
                <a:t>IEEE Wireless Power Technology Conference and Expo 2023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26169752" y="6669820"/>
            <a:ext cx="11658599" cy="612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Relevant high quality image or table</a:t>
            </a:r>
            <a:endParaRPr lang="en-US" sz="4400" dirty="0"/>
          </a:p>
        </p:txBody>
      </p:sp>
      <p:sp>
        <p:nvSpPr>
          <p:cNvPr id="43" name="Rectangle 42"/>
          <p:cNvSpPr/>
          <p:nvPr/>
        </p:nvSpPr>
        <p:spPr>
          <a:xfrm>
            <a:off x="13141080" y="15354345"/>
            <a:ext cx="11658599" cy="3489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p:sp>
        <p:nvSpPr>
          <p:cNvPr id="44" name="Rectangle 43"/>
          <p:cNvSpPr/>
          <p:nvPr/>
        </p:nvSpPr>
        <p:spPr>
          <a:xfrm>
            <a:off x="1152900" y="24948505"/>
            <a:ext cx="11658599" cy="4882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p:sp>
        <p:nvSpPr>
          <p:cNvPr id="45" name="Rectangle 44"/>
          <p:cNvSpPr/>
          <p:nvPr/>
        </p:nvSpPr>
        <p:spPr>
          <a:xfrm>
            <a:off x="1152900" y="30358249"/>
            <a:ext cx="11658599" cy="4882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p:sp>
        <p:nvSpPr>
          <p:cNvPr id="46" name="Rectangle 45"/>
          <p:cNvSpPr/>
          <p:nvPr/>
        </p:nvSpPr>
        <p:spPr>
          <a:xfrm>
            <a:off x="13378050" y="24948505"/>
            <a:ext cx="11658599" cy="4882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p:sp>
        <p:nvSpPr>
          <p:cNvPr id="47" name="Rectangle 46"/>
          <p:cNvSpPr/>
          <p:nvPr/>
        </p:nvSpPr>
        <p:spPr>
          <a:xfrm>
            <a:off x="13378050" y="30358249"/>
            <a:ext cx="11658599" cy="4882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p:sp>
        <p:nvSpPr>
          <p:cNvPr id="48" name="Rectangle 47"/>
          <p:cNvSpPr/>
          <p:nvPr/>
        </p:nvSpPr>
        <p:spPr>
          <a:xfrm>
            <a:off x="26169752" y="26096635"/>
            <a:ext cx="11658598" cy="9143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Relevant high quality image or table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141080" y="6669820"/>
                <a:ext cx="12683880" cy="6156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07924" indent="-307924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4000" dirty="0"/>
                  <a:t>Use high quality images and equations. Avoid low-quality pixelated images and use vector </a:t>
                </a:r>
                <a:r>
                  <a:rPr lang="en-US" sz="4000" dirty="0" smtClean="0"/>
                  <a:t>images where possible</a:t>
                </a:r>
              </a:p>
              <a:p>
                <a:pPr marL="307924" indent="-307924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4000" dirty="0" smtClean="0"/>
                  <a:t>You </a:t>
                </a:r>
                <a:r>
                  <a:rPr lang="en-US" sz="4000" dirty="0"/>
                  <a:t>can create high quality equations using </a:t>
                </a:r>
                <a:r>
                  <a:rPr lang="en-US" sz="4000" dirty="0" smtClean="0"/>
                  <a:t>PowerPoint’s </a:t>
                </a:r>
                <a:r>
                  <a:rPr lang="en-US" sz="4000" dirty="0"/>
                  <a:t>equation feature. </a:t>
                </a:r>
                <a:r>
                  <a:rPr lang="en-US" sz="4000" dirty="0"/>
                  <a:t>For example: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  <a:p>
                <a:pPr marL="307924" indent="-307924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4000" dirty="0"/>
                  <a:t>If you </a:t>
                </a:r>
                <a:r>
                  <a:rPr lang="en-US" sz="4000" dirty="0" smtClean="0"/>
                  <a:t>include equations </a:t>
                </a:r>
                <a:r>
                  <a:rPr lang="en-US" sz="4000" dirty="0"/>
                  <a:t>in your </a:t>
                </a:r>
                <a:r>
                  <a:rPr lang="en-US" sz="4000" dirty="0" smtClean="0"/>
                  <a:t>poster, </a:t>
                </a:r>
                <a:r>
                  <a:rPr lang="en-US" sz="4000" dirty="0"/>
                  <a:t>make sure your equations are </a:t>
                </a:r>
                <a:r>
                  <a:rPr lang="en-US" sz="4000" dirty="0" smtClean="0"/>
                  <a:t>necessary and relevant</a:t>
                </a:r>
                <a:r>
                  <a:rPr lang="en-US" sz="4000" dirty="0"/>
                  <a:t>. </a:t>
                </a:r>
                <a:r>
                  <a:rPr lang="en-US" sz="4000" dirty="0"/>
                  <a:t>Avoid adding several equations for the sake of adding equations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1080" y="6669820"/>
                <a:ext cx="12683880" cy="6156494"/>
              </a:xfrm>
              <a:prstGeom prst="rect">
                <a:avLst/>
              </a:prstGeom>
              <a:blipFill>
                <a:blip r:embed="rId5"/>
                <a:stretch>
                  <a:fillRect l="-1538" t="-1782" r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0" y="0"/>
            <a:ext cx="7850124" cy="4369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Replace with high quality logo of your institution</a:t>
            </a:r>
            <a:endParaRPr lang="en-US" sz="5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890501-F640-4267-BD65-5BCDD5437AB3}"/>
              </a:ext>
            </a:extLst>
          </p:cNvPr>
          <p:cNvSpPr/>
          <p:nvPr/>
        </p:nvSpPr>
        <p:spPr>
          <a:xfrm>
            <a:off x="0" y="4377560"/>
            <a:ext cx="38404800" cy="262881"/>
          </a:xfrm>
          <a:prstGeom prst="rect">
            <a:avLst/>
          </a:prstGeom>
          <a:solidFill>
            <a:srgbClr val="C7CCCD"/>
          </a:solidFill>
          <a:ln>
            <a:solidFill>
              <a:srgbClr val="B7B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16"/>
          </a:p>
        </p:txBody>
      </p:sp>
    </p:spTree>
    <p:extLst>
      <p:ext uri="{BB962C8B-B14F-4D97-AF65-F5344CB8AC3E}">
        <p14:creationId xmlns:p14="http://schemas.microsoft.com/office/powerpoint/2010/main" val="144916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406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Larsen</dc:creator>
  <cp:lastModifiedBy>Abhilash Kamineni</cp:lastModifiedBy>
  <cp:revision>35</cp:revision>
  <dcterms:created xsi:type="dcterms:W3CDTF">2022-06-21T21:18:36Z</dcterms:created>
  <dcterms:modified xsi:type="dcterms:W3CDTF">2023-05-12T17:52:57Z</dcterms:modified>
</cp:coreProperties>
</file>